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5"/>
  </p:notesMasterIdLst>
  <p:sldIdLst>
    <p:sldId id="1888" r:id="rId2"/>
    <p:sldId id="1884" r:id="rId3"/>
    <p:sldId id="1890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57"/>
    <p:restoredTop sz="94674"/>
  </p:normalViewPr>
  <p:slideViewPr>
    <p:cSldViewPr snapToGrid="0" snapToObjects="1">
      <p:cViewPr>
        <p:scale>
          <a:sx n="100" d="100"/>
          <a:sy n="100" d="100"/>
        </p:scale>
        <p:origin x="1958" y="39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DF1CC2-4D5B-BE41-8D84-3A22246C4C57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880190-9ECB-2A48-A484-8C2096E27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30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8329-4292-4B43-B00A-01784B87EF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854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880190-9ECB-2A48-A484-8C2096E277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08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233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530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97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74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8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28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38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93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79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7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6316D-E6C7-0441-9B96-2F1C35772202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90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png"/><Relationship Id="rId9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30804526-1A28-4CAB-9A0A-B40789990C91}"/>
              </a:ext>
            </a:extLst>
          </p:cNvPr>
          <p:cNvGrpSpPr/>
          <p:nvPr/>
        </p:nvGrpSpPr>
        <p:grpSpPr>
          <a:xfrm>
            <a:off x="54730" y="54865"/>
            <a:ext cx="9089270" cy="4459060"/>
            <a:chOff x="251208" y="228799"/>
            <a:chExt cx="8908688" cy="4370469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A09AE9B-E054-4CD8-ADF8-5711442B0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3758" y="241830"/>
              <a:ext cx="2659538" cy="265693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B8A88C5-32A7-4220-BCC0-8CDC02AA15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226" b="3819"/>
            <a:stretch/>
          </p:blipFill>
          <p:spPr>
            <a:xfrm>
              <a:off x="3515177" y="228799"/>
              <a:ext cx="2892248" cy="265693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8AEA59E-F82E-4A53-9322-28FE73A17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23642" y="228799"/>
              <a:ext cx="2636254" cy="2633672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DC541DC-29F7-0D5B-CB8B-7D9A4BFB3E4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86012" y="3080027"/>
              <a:ext cx="2422019" cy="1513762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A68778F-FC13-00C9-6A8D-ABDFAA85F4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r="2714"/>
            <a:stretch/>
          </p:blipFill>
          <p:spPr>
            <a:xfrm>
              <a:off x="251208" y="3080026"/>
              <a:ext cx="2364809" cy="1519242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B4F374A-89FE-021E-6143-FA6B2B18E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206715" y="3080026"/>
              <a:ext cx="2422020" cy="151376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04227A-721A-D2E5-F3CC-FB1D5C2994BD}"/>
                </a:ext>
              </a:extLst>
            </p:cNvPr>
            <p:cNvSpPr txBox="1"/>
            <p:nvPr/>
          </p:nvSpPr>
          <p:spPr>
            <a:xfrm>
              <a:off x="843645" y="234657"/>
              <a:ext cx="262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Helvetica" pitchFamily="2" charset="0"/>
                </a:rPr>
                <a:t>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727AB4A-A1C9-0248-1D5B-3FEBFB952189}"/>
                </a:ext>
              </a:extLst>
            </p:cNvPr>
            <p:cNvSpPr txBox="1"/>
            <p:nvPr/>
          </p:nvSpPr>
          <p:spPr>
            <a:xfrm>
              <a:off x="6324112" y="240010"/>
              <a:ext cx="262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Helvetica" pitchFamily="2" charset="0"/>
                </a:rPr>
                <a:t>c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7B6D065-3DD8-B931-9DD8-F5DB374A702E}"/>
                </a:ext>
              </a:extLst>
            </p:cNvPr>
            <p:cNvSpPr txBox="1"/>
            <p:nvPr/>
          </p:nvSpPr>
          <p:spPr>
            <a:xfrm>
              <a:off x="3575691" y="236509"/>
              <a:ext cx="262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Helvetica" pitchFamily="2" charset="0"/>
                </a:rPr>
                <a:t>b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B2F947BD-F306-CAEF-0469-EE583E334E2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78232" y="2940155"/>
            <a:ext cx="2509088" cy="15681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608D03-28F3-1B8C-BA41-45037772AAD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05780" y="2963887"/>
            <a:ext cx="2509088" cy="1568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000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6A01611-4DC3-4B1E-9D37-AEF98E0AE528}"/>
              </a:ext>
            </a:extLst>
          </p:cNvPr>
          <p:cNvGrpSpPr/>
          <p:nvPr/>
        </p:nvGrpSpPr>
        <p:grpSpPr>
          <a:xfrm>
            <a:off x="79841" y="1152939"/>
            <a:ext cx="8968080" cy="4454399"/>
            <a:chOff x="685800" y="1643626"/>
            <a:chExt cx="7772400" cy="386051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1EA10D1-B3DF-ACDC-CF86-ED7DD9077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5800" y="3638761"/>
              <a:ext cx="7772400" cy="1865376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2422529-07E8-4BF2-A8F2-6A0217D1FC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0467" r="49533" b="12450"/>
            <a:stretch/>
          </p:blipFill>
          <p:spPr>
            <a:xfrm>
              <a:off x="3664146" y="1701624"/>
              <a:ext cx="466627" cy="213604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99770B0-278C-BCA3-3B17-25BFF26F12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7412" t="2904" r="48040"/>
            <a:stretch/>
          </p:blipFill>
          <p:spPr>
            <a:xfrm>
              <a:off x="5157380" y="1705855"/>
              <a:ext cx="576897" cy="2165846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A8129B5-6C34-5A10-D1B9-E9D827CA24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35831" r="49621"/>
            <a:stretch/>
          </p:blipFill>
          <p:spPr>
            <a:xfrm>
              <a:off x="6715442" y="1643626"/>
              <a:ext cx="576897" cy="223061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7355E8D-B1B5-45F6-8D4C-6A2519753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8045" r="61955" b="12450"/>
            <a:stretch/>
          </p:blipFill>
          <p:spPr>
            <a:xfrm>
              <a:off x="2124697" y="1737184"/>
              <a:ext cx="458637" cy="2099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8788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extBox 295">
            <a:extLst>
              <a:ext uri="{FF2B5EF4-FFF2-40B4-BE49-F238E27FC236}">
                <a16:creationId xmlns:a16="http://schemas.microsoft.com/office/drawing/2014/main" id="{DF81189C-1156-4F6D-B03D-39B1321F4DEB}"/>
              </a:ext>
            </a:extLst>
          </p:cNvPr>
          <p:cNvSpPr txBox="1"/>
          <p:nvPr/>
        </p:nvSpPr>
        <p:spPr>
          <a:xfrm>
            <a:off x="479602" y="4215049"/>
            <a:ext cx="4003336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89B2979A-C3CF-458D-91D0-6DF8F8794076}"/>
              </a:ext>
            </a:extLst>
          </p:cNvPr>
          <p:cNvSpPr txBox="1"/>
          <p:nvPr/>
        </p:nvSpPr>
        <p:spPr>
          <a:xfrm>
            <a:off x="245165" y="152401"/>
            <a:ext cx="8653670" cy="65465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 defTabSz="514337">
              <a:defRPr/>
            </a:pPr>
            <a:endParaRPr lang="en-US" sz="800" i="1" kern="0" dirty="0">
              <a:solidFill>
                <a:prstClr val="black"/>
              </a:solidFill>
              <a:latin typeface="Times" pitchFamily="2" charset="0"/>
              <a:ea typeface="ＭＳ Ｐゴシック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C1BA68-FAED-4ED0-8DB8-48C0EA0B95A2}"/>
              </a:ext>
            </a:extLst>
          </p:cNvPr>
          <p:cNvSpPr txBox="1"/>
          <p:nvPr/>
        </p:nvSpPr>
        <p:spPr>
          <a:xfrm>
            <a:off x="4692573" y="4218220"/>
            <a:ext cx="4030492" cy="2365959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4D892C93-6B5D-4789-87A1-D98108175A88}"/>
              </a:ext>
            </a:extLst>
          </p:cNvPr>
          <p:cNvSpPr txBox="1"/>
          <p:nvPr/>
        </p:nvSpPr>
        <p:spPr>
          <a:xfrm>
            <a:off x="4820123" y="5179381"/>
            <a:ext cx="1801435" cy="128154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Capital Expenditure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C9A46E9-BBF4-46CC-BF61-29A7EFB3D38C}"/>
              </a:ext>
            </a:extLst>
          </p:cNvPr>
          <p:cNvSpPr txBox="1"/>
          <p:nvPr/>
        </p:nvSpPr>
        <p:spPr>
          <a:xfrm>
            <a:off x="2689740" y="2919361"/>
            <a:ext cx="3768376" cy="1005184"/>
          </a:xfrm>
          <a:prstGeom prst="rect">
            <a:avLst/>
          </a:prstGeom>
          <a:noFill/>
          <a:ln w="6350">
            <a:solidFill>
              <a:schemeClr val="tx1"/>
            </a:solidFill>
            <a:prstDash val="solid"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100" dirty="0">
                <a:latin typeface="Times" pitchFamily="2" charset="0"/>
              </a:rPr>
              <a:t>LEO Sustainability Analytics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3D9FE49-115C-42CF-8F5D-D7E10C50ED11}"/>
              </a:ext>
            </a:extLst>
          </p:cNvPr>
          <p:cNvSpPr txBox="1"/>
          <p:nvPr/>
        </p:nvSpPr>
        <p:spPr>
          <a:xfrm>
            <a:off x="3423940" y="3222762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Emissions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C6E1735-AD99-498E-9967-2F10521759EC}"/>
              </a:ext>
            </a:extLst>
          </p:cNvPr>
          <p:cNvSpPr txBox="1"/>
          <p:nvPr/>
        </p:nvSpPr>
        <p:spPr>
          <a:xfrm>
            <a:off x="4672227" y="3224747"/>
            <a:ext cx="1007231" cy="234700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CB5A37DF-19CC-4C4A-B48D-F504D12B1E9C}"/>
              </a:ext>
            </a:extLst>
          </p:cNvPr>
          <p:cNvSpPr txBox="1"/>
          <p:nvPr/>
        </p:nvSpPr>
        <p:spPr>
          <a:xfrm>
            <a:off x="3418754" y="3563155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9536239-5917-4EB8-B66E-DF2F5A6CF3BC}"/>
              </a:ext>
            </a:extLst>
          </p:cNvPr>
          <p:cNvSpPr txBox="1"/>
          <p:nvPr/>
        </p:nvSpPr>
        <p:spPr>
          <a:xfrm>
            <a:off x="4672227" y="3567527"/>
            <a:ext cx="1007229" cy="23139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0726CB7B-66D5-432F-9E69-3E69D46E60B3}"/>
              </a:ext>
            </a:extLst>
          </p:cNvPr>
          <p:cNvSpPr txBox="1"/>
          <p:nvPr/>
        </p:nvSpPr>
        <p:spPr>
          <a:xfrm>
            <a:off x="4887836" y="5424663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Manufacture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B2465FC1-2F42-4E76-8EFC-93C5C581B9AB}"/>
              </a:ext>
            </a:extLst>
          </p:cNvPr>
          <p:cNvSpPr txBox="1"/>
          <p:nvPr/>
        </p:nvSpPr>
        <p:spPr>
          <a:xfrm>
            <a:off x="4887836" y="5773566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Rocket Launches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CAB54627-E88F-455B-84E0-41F071A6E74B}"/>
              </a:ext>
            </a:extLst>
          </p:cNvPr>
          <p:cNvSpPr txBox="1"/>
          <p:nvPr/>
        </p:nvSpPr>
        <p:spPr>
          <a:xfrm>
            <a:off x="4879737" y="6128564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Ground Stations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7318264-5DCD-4776-B587-ED30DB5EC4F0}"/>
              </a:ext>
            </a:extLst>
          </p:cNvPr>
          <p:cNvSpPr txBox="1"/>
          <p:nvPr/>
        </p:nvSpPr>
        <p:spPr>
          <a:xfrm>
            <a:off x="5735289" y="5419106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Customer Acquisition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015AED87-14B6-4B53-8831-B3E5D32BA533}"/>
              </a:ext>
            </a:extLst>
          </p:cNvPr>
          <p:cNvSpPr txBox="1"/>
          <p:nvPr/>
        </p:nvSpPr>
        <p:spPr>
          <a:xfrm>
            <a:off x="5735289" y="5773841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Regulatory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53A0DFCD-0810-4BD3-A210-33F22075EDB8}"/>
              </a:ext>
            </a:extLst>
          </p:cNvPr>
          <p:cNvSpPr txBox="1"/>
          <p:nvPr/>
        </p:nvSpPr>
        <p:spPr>
          <a:xfrm>
            <a:off x="5739768" y="6128840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Spectrum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8B8D4AD9-42E4-41B0-AD70-4A4195A39D0C}"/>
              </a:ext>
            </a:extLst>
          </p:cNvPr>
          <p:cNvSpPr txBox="1"/>
          <p:nvPr/>
        </p:nvSpPr>
        <p:spPr>
          <a:xfrm>
            <a:off x="4863508" y="4343433"/>
            <a:ext cx="1003985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Assessment Period </a:t>
            </a:r>
          </a:p>
          <a:p>
            <a:r>
              <a:rPr lang="en-US" sz="1000" dirty="0"/>
              <a:t>(Years)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DC55402C-216E-4BD8-8020-CE417D07F744}"/>
              </a:ext>
            </a:extLst>
          </p:cNvPr>
          <p:cNvSpPr txBox="1"/>
          <p:nvPr/>
        </p:nvSpPr>
        <p:spPr>
          <a:xfrm>
            <a:off x="7549766" y="4340941"/>
            <a:ext cx="100472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Discount </a:t>
            </a:r>
          </a:p>
          <a:p>
            <a:r>
              <a:rPr lang="en-US" sz="1000" dirty="0"/>
              <a:t>Rate (%)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9169A246-D147-4AE7-A0DA-306AC0455529}"/>
              </a:ext>
            </a:extLst>
          </p:cNvPr>
          <p:cNvSpPr txBox="1"/>
          <p:nvPr/>
        </p:nvSpPr>
        <p:spPr>
          <a:xfrm>
            <a:off x="6128015" y="4340941"/>
            <a:ext cx="115649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Cost of Ownership (TCO) ($US)</a:t>
            </a:r>
          </a:p>
        </p:txBody>
      </p:sp>
      <p:cxnSp>
        <p:nvCxnSpPr>
          <p:cNvPr id="141" name="Elbow Connector 268">
            <a:extLst>
              <a:ext uri="{FF2B5EF4-FFF2-40B4-BE49-F238E27FC236}">
                <a16:creationId xmlns:a16="http://schemas.microsoft.com/office/drawing/2014/main" id="{64022241-0987-4FEA-853B-5460CF9230A7}"/>
              </a:ext>
            </a:extLst>
          </p:cNvPr>
          <p:cNvCxnSpPr>
            <a:cxnSpLocks/>
            <a:stCxn id="137" idx="3"/>
            <a:endCxn id="140" idx="1"/>
          </p:cNvCxnSpPr>
          <p:nvPr/>
        </p:nvCxnSpPr>
        <p:spPr>
          <a:xfrm flipV="1">
            <a:off x="5867492" y="4561219"/>
            <a:ext cx="260523" cy="2492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Elbow Connector 270">
            <a:extLst>
              <a:ext uri="{FF2B5EF4-FFF2-40B4-BE49-F238E27FC236}">
                <a16:creationId xmlns:a16="http://schemas.microsoft.com/office/drawing/2014/main" id="{B3206AF3-CBE5-4C2C-8C90-C1B27AA5F755}"/>
              </a:ext>
            </a:extLst>
          </p:cNvPr>
          <p:cNvCxnSpPr>
            <a:cxnSpLocks/>
            <a:stCxn id="139" idx="1"/>
            <a:endCxn id="140" idx="3"/>
          </p:cNvCxnSpPr>
          <p:nvPr/>
        </p:nvCxnSpPr>
        <p:spPr>
          <a:xfrm flipH="1">
            <a:off x="7284512" y="4561219"/>
            <a:ext cx="265253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Elbow Connector 277">
            <a:extLst>
              <a:ext uri="{FF2B5EF4-FFF2-40B4-BE49-F238E27FC236}">
                <a16:creationId xmlns:a16="http://schemas.microsoft.com/office/drawing/2014/main" id="{119F581E-7B66-4AD4-9567-9F6D8B5E0D03}"/>
              </a:ext>
            </a:extLst>
          </p:cNvPr>
          <p:cNvCxnSpPr>
            <a:cxnSpLocks/>
            <a:stCxn id="144" idx="0"/>
            <a:endCxn id="140" idx="2"/>
          </p:cNvCxnSpPr>
          <p:nvPr/>
        </p:nvCxnSpPr>
        <p:spPr>
          <a:xfrm rot="5400000" flipH="1" flipV="1">
            <a:off x="6014610" y="4487727"/>
            <a:ext cx="397885" cy="985423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Elbow Connector 280">
            <a:extLst>
              <a:ext uri="{FF2B5EF4-FFF2-40B4-BE49-F238E27FC236}">
                <a16:creationId xmlns:a16="http://schemas.microsoft.com/office/drawing/2014/main" id="{45F441AC-6980-44A6-ACE6-07975D51F538}"/>
              </a:ext>
            </a:extLst>
          </p:cNvPr>
          <p:cNvCxnSpPr>
            <a:cxnSpLocks/>
            <a:stCxn id="155" idx="0"/>
            <a:endCxn id="140" idx="2"/>
          </p:cNvCxnSpPr>
          <p:nvPr/>
        </p:nvCxnSpPr>
        <p:spPr>
          <a:xfrm rot="16200000" flipV="1">
            <a:off x="7000847" y="4486914"/>
            <a:ext cx="401730" cy="99089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1B0D0ABE-9942-4AF2-8A42-0704B9129BD6}"/>
              </a:ext>
            </a:extLst>
          </p:cNvPr>
          <p:cNvSpPr txBox="1"/>
          <p:nvPr/>
        </p:nvSpPr>
        <p:spPr>
          <a:xfrm>
            <a:off x="4685957" y="3958764"/>
            <a:ext cx="40304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 Model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AA48B8D-87F0-4FC2-B4CA-E9364B1B8E81}"/>
              </a:ext>
            </a:extLst>
          </p:cNvPr>
          <p:cNvSpPr txBox="1"/>
          <p:nvPr/>
        </p:nvSpPr>
        <p:spPr>
          <a:xfrm>
            <a:off x="6793995" y="5183227"/>
            <a:ext cx="1806327" cy="1277699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Operational Expenditure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E3E89B3-F822-4E5D-A02B-372E7BE2431C}"/>
              </a:ext>
            </a:extLst>
          </p:cNvPr>
          <p:cNvSpPr txBox="1"/>
          <p:nvPr/>
        </p:nvSpPr>
        <p:spPr>
          <a:xfrm>
            <a:off x="6847496" y="5428509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2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Maintenance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373284D3-E959-407D-A22C-DB9B0754D66D}"/>
              </a:ext>
            </a:extLst>
          </p:cNvPr>
          <p:cNvSpPr txBox="1"/>
          <p:nvPr/>
        </p:nvSpPr>
        <p:spPr>
          <a:xfrm>
            <a:off x="6847496" y="5777412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Staff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E26C490E-72B9-4167-8EE9-9343B8B38898}"/>
              </a:ext>
            </a:extLst>
          </p:cNvPr>
          <p:cNvSpPr txBox="1"/>
          <p:nvPr/>
        </p:nvSpPr>
        <p:spPr>
          <a:xfrm>
            <a:off x="7713021" y="5422951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R&amp;D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2DF58F1B-1700-4D8B-818F-BD8FEC552A9B}"/>
              </a:ext>
            </a:extLst>
          </p:cNvPr>
          <p:cNvSpPr txBox="1"/>
          <p:nvPr/>
        </p:nvSpPr>
        <p:spPr>
          <a:xfrm>
            <a:off x="7713021" y="5777687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Infrastructure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B4223673-5AA2-4F9B-8C1A-8BB50BE00873}"/>
              </a:ext>
            </a:extLst>
          </p:cNvPr>
          <p:cNvSpPr txBox="1"/>
          <p:nvPr/>
        </p:nvSpPr>
        <p:spPr>
          <a:xfrm>
            <a:off x="459716" y="285469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782597CC-1171-41FF-9D28-58B03AD52B43}"/>
              </a:ext>
            </a:extLst>
          </p:cNvPr>
          <p:cNvSpPr txBox="1"/>
          <p:nvPr/>
        </p:nvSpPr>
        <p:spPr>
          <a:xfrm>
            <a:off x="459716" y="3953181"/>
            <a:ext cx="40232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 Model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3E5B8E0-CDF8-46AB-801C-3BA0B1383AAD}"/>
              </a:ext>
            </a:extLst>
          </p:cNvPr>
          <p:cNvSpPr txBox="1"/>
          <p:nvPr/>
        </p:nvSpPr>
        <p:spPr>
          <a:xfrm>
            <a:off x="1867621" y="2073005"/>
            <a:ext cx="1158059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Production &amp; Development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BDF582A4-DF9E-43B6-A4FF-F63B95816948}"/>
              </a:ext>
            </a:extLst>
          </p:cNvPr>
          <p:cNvSpPr txBox="1"/>
          <p:nvPr/>
        </p:nvSpPr>
        <p:spPr>
          <a:xfrm>
            <a:off x="559652" y="2068512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Production of Propellant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E1820DA8-F79F-4F48-A273-905F65F2BDCD}"/>
              </a:ext>
            </a:extLst>
          </p:cNvPr>
          <p:cNvSpPr txBox="1"/>
          <p:nvPr/>
        </p:nvSpPr>
        <p:spPr>
          <a:xfrm>
            <a:off x="3296599" y="2073007"/>
            <a:ext cx="1018663" cy="43839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Transportation of Launcher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037CD96A-E47F-4701-9E96-351BE2FDFF9E}"/>
              </a:ext>
            </a:extLst>
          </p:cNvPr>
          <p:cNvSpPr txBox="1"/>
          <p:nvPr/>
        </p:nvSpPr>
        <p:spPr>
          <a:xfrm>
            <a:off x="559652" y="1483894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Lifecycle Management of Propellant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546772C2-CE81-4D8F-BF36-5EE43013BD61}"/>
              </a:ext>
            </a:extLst>
          </p:cNvPr>
          <p:cNvSpPr txBox="1"/>
          <p:nvPr/>
        </p:nvSpPr>
        <p:spPr>
          <a:xfrm>
            <a:off x="3296598" y="1483894"/>
            <a:ext cx="1018664" cy="442888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Assembly and Testing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C307C4A-A2A0-4366-823B-C4C7DC5906D7}"/>
              </a:ext>
            </a:extLst>
          </p:cNvPr>
          <p:cNvSpPr txBox="1"/>
          <p:nvPr/>
        </p:nvSpPr>
        <p:spPr>
          <a:xfrm>
            <a:off x="1861115" y="943305"/>
            <a:ext cx="1170840" cy="402556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Launch Event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54CDBD6-8B29-4525-BD40-61A441235B90}"/>
              </a:ext>
            </a:extLst>
          </p:cNvPr>
          <p:cNvSpPr txBox="1"/>
          <p:nvPr/>
        </p:nvSpPr>
        <p:spPr>
          <a:xfrm>
            <a:off x="1861115" y="377335"/>
            <a:ext cx="1164564" cy="44055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Constellation Emissions</a:t>
            </a:r>
          </a:p>
        </p:txBody>
      </p:sp>
      <p:cxnSp>
        <p:nvCxnSpPr>
          <p:cNvPr id="210" name="Straight Arrow Connector 54">
            <a:extLst>
              <a:ext uri="{FF2B5EF4-FFF2-40B4-BE49-F238E27FC236}">
                <a16:creationId xmlns:a16="http://schemas.microsoft.com/office/drawing/2014/main" id="{5D0CD50F-0CDF-473A-B93C-6D7C39E66849}"/>
              </a:ext>
            </a:extLst>
          </p:cNvPr>
          <p:cNvCxnSpPr>
            <a:cxnSpLocks/>
            <a:stCxn id="174" idx="3"/>
            <a:endCxn id="183" idx="1"/>
          </p:cNvCxnSpPr>
          <p:nvPr/>
        </p:nvCxnSpPr>
        <p:spPr>
          <a:xfrm>
            <a:off x="3025679" y="2292202"/>
            <a:ext cx="270920" cy="2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54">
            <a:extLst>
              <a:ext uri="{FF2B5EF4-FFF2-40B4-BE49-F238E27FC236}">
                <a16:creationId xmlns:a16="http://schemas.microsoft.com/office/drawing/2014/main" id="{F2A06096-07F3-430D-9882-7BA47816887C}"/>
              </a:ext>
            </a:extLst>
          </p:cNvPr>
          <p:cNvCxnSpPr>
            <a:cxnSpLocks/>
            <a:stCxn id="175" idx="0"/>
            <a:endCxn id="185" idx="2"/>
          </p:cNvCxnSpPr>
          <p:nvPr/>
        </p:nvCxnSpPr>
        <p:spPr>
          <a:xfrm flipV="1">
            <a:off x="1071819" y="1922288"/>
            <a:ext cx="0" cy="146224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Arrow Connector 54">
            <a:extLst>
              <a:ext uri="{FF2B5EF4-FFF2-40B4-BE49-F238E27FC236}">
                <a16:creationId xmlns:a16="http://schemas.microsoft.com/office/drawing/2014/main" id="{2886B0A7-0C94-456F-8A97-16E286D3F041}"/>
              </a:ext>
            </a:extLst>
          </p:cNvPr>
          <p:cNvCxnSpPr>
            <a:cxnSpLocks/>
            <a:stCxn id="183" idx="0"/>
            <a:endCxn id="187" idx="2"/>
          </p:cNvCxnSpPr>
          <p:nvPr/>
        </p:nvCxnSpPr>
        <p:spPr>
          <a:xfrm flipH="1" flipV="1">
            <a:off x="3805930" y="1926782"/>
            <a:ext cx="1" cy="146225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54">
            <a:extLst>
              <a:ext uri="{FF2B5EF4-FFF2-40B4-BE49-F238E27FC236}">
                <a16:creationId xmlns:a16="http://schemas.microsoft.com/office/drawing/2014/main" id="{3AB0C3A5-4AAB-4699-8415-EC580D0E5309}"/>
              </a:ext>
            </a:extLst>
          </p:cNvPr>
          <p:cNvCxnSpPr>
            <a:cxnSpLocks/>
            <a:stCxn id="191" idx="0"/>
            <a:endCxn id="206" idx="2"/>
          </p:cNvCxnSpPr>
          <p:nvPr/>
        </p:nvCxnSpPr>
        <p:spPr>
          <a:xfrm rot="16200000" flipV="1">
            <a:off x="2382260" y="879028"/>
            <a:ext cx="125416" cy="3138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TextBox 247">
            <a:extLst>
              <a:ext uri="{FF2B5EF4-FFF2-40B4-BE49-F238E27FC236}">
                <a16:creationId xmlns:a16="http://schemas.microsoft.com/office/drawing/2014/main" id="{92028EDC-1FBC-40C4-8591-69F20933FF35}"/>
              </a:ext>
            </a:extLst>
          </p:cNvPr>
          <p:cNvSpPr txBox="1"/>
          <p:nvPr/>
        </p:nvSpPr>
        <p:spPr>
          <a:xfrm>
            <a:off x="1854839" y="1483894"/>
            <a:ext cx="1170840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 Campaign</a:t>
            </a:r>
          </a:p>
        </p:txBody>
      </p:sp>
      <p:cxnSp>
        <p:nvCxnSpPr>
          <p:cNvPr id="249" name="Straight Arrow Connector 54">
            <a:extLst>
              <a:ext uri="{FF2B5EF4-FFF2-40B4-BE49-F238E27FC236}">
                <a16:creationId xmlns:a16="http://schemas.microsoft.com/office/drawing/2014/main" id="{105676FB-11DF-44FB-B00B-E86EE1739C3B}"/>
              </a:ext>
            </a:extLst>
          </p:cNvPr>
          <p:cNvCxnSpPr>
            <a:cxnSpLocks/>
            <a:stCxn id="187" idx="1"/>
            <a:endCxn id="248" idx="3"/>
          </p:cNvCxnSpPr>
          <p:nvPr/>
        </p:nvCxnSpPr>
        <p:spPr>
          <a:xfrm flipH="1" flipV="1">
            <a:off x="3025679" y="1703091"/>
            <a:ext cx="270919" cy="2247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Straight Arrow Connector 54">
            <a:extLst>
              <a:ext uri="{FF2B5EF4-FFF2-40B4-BE49-F238E27FC236}">
                <a16:creationId xmlns:a16="http://schemas.microsoft.com/office/drawing/2014/main" id="{41B87E51-AFDB-4D70-A996-A60F43E3FD43}"/>
              </a:ext>
            </a:extLst>
          </p:cNvPr>
          <p:cNvCxnSpPr>
            <a:cxnSpLocks/>
            <a:stCxn id="185" idx="3"/>
            <a:endCxn id="248" idx="1"/>
          </p:cNvCxnSpPr>
          <p:nvPr/>
        </p:nvCxnSpPr>
        <p:spPr>
          <a:xfrm>
            <a:off x="1583985" y="1703092"/>
            <a:ext cx="270854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Arrow Connector 54">
            <a:extLst>
              <a:ext uri="{FF2B5EF4-FFF2-40B4-BE49-F238E27FC236}">
                <a16:creationId xmlns:a16="http://schemas.microsoft.com/office/drawing/2014/main" id="{1408B57D-384A-4013-87EA-4DA3DB7FC4CA}"/>
              </a:ext>
            </a:extLst>
          </p:cNvPr>
          <p:cNvCxnSpPr>
            <a:cxnSpLocks/>
            <a:stCxn id="248" idx="0"/>
            <a:endCxn id="191" idx="2"/>
          </p:cNvCxnSpPr>
          <p:nvPr/>
        </p:nvCxnSpPr>
        <p:spPr>
          <a:xfrm flipV="1">
            <a:off x="2440259" y="1345861"/>
            <a:ext cx="6276" cy="138034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8" name="TextBox 297">
            <a:extLst>
              <a:ext uri="{FF2B5EF4-FFF2-40B4-BE49-F238E27FC236}">
                <a16:creationId xmlns:a16="http://schemas.microsoft.com/office/drawing/2014/main" id="{5CA49200-F025-41F1-B34F-89177D5A4299}"/>
              </a:ext>
            </a:extLst>
          </p:cNvPr>
          <p:cNvSpPr txBox="1"/>
          <p:nvPr/>
        </p:nvSpPr>
        <p:spPr>
          <a:xfrm>
            <a:off x="459715" y="2658054"/>
            <a:ext cx="40304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Emissions Model</a:t>
            </a:r>
          </a:p>
        </p:txBody>
      </p:sp>
      <p:cxnSp>
        <p:nvCxnSpPr>
          <p:cNvPr id="312" name="Straight Arrow Connector 54">
            <a:extLst>
              <a:ext uri="{FF2B5EF4-FFF2-40B4-BE49-F238E27FC236}">
                <a16:creationId xmlns:a16="http://schemas.microsoft.com/office/drawing/2014/main" id="{B87E40F9-7ACE-45F2-A5D2-EDBABCC8DE92}"/>
              </a:ext>
            </a:extLst>
          </p:cNvPr>
          <p:cNvCxnSpPr>
            <a:cxnSpLocks/>
            <a:stCxn id="119" idx="2"/>
            <a:endCxn id="318" idx="0"/>
          </p:cNvCxnSpPr>
          <p:nvPr/>
        </p:nvCxnSpPr>
        <p:spPr>
          <a:xfrm rot="16200000" flipH="1">
            <a:off x="2013649" y="5526228"/>
            <a:ext cx="369192" cy="486420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8" name="TextBox 317">
            <a:extLst>
              <a:ext uri="{FF2B5EF4-FFF2-40B4-BE49-F238E27FC236}">
                <a16:creationId xmlns:a16="http://schemas.microsoft.com/office/drawing/2014/main" id="{2D99313B-271E-435A-8FE9-C4F9143362B2}"/>
              </a:ext>
            </a:extLst>
          </p:cNvPr>
          <p:cNvSpPr txBox="1"/>
          <p:nvPr/>
        </p:nvSpPr>
        <p:spPr>
          <a:xfrm>
            <a:off x="1859173" y="5954034"/>
            <a:ext cx="1164564" cy="506892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Active User Density (Users/km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37573ACC-29CB-4E8A-8E3C-FFB58260F7AC}"/>
              </a:ext>
            </a:extLst>
          </p:cNvPr>
          <p:cNvSpPr txBox="1"/>
          <p:nvPr/>
        </p:nvSpPr>
        <p:spPr>
          <a:xfrm>
            <a:off x="4664316" y="285469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76A56C60-050E-4D0B-8E41-39BAE12A66A1}"/>
              </a:ext>
            </a:extLst>
          </p:cNvPr>
          <p:cNvSpPr txBox="1"/>
          <p:nvPr/>
        </p:nvSpPr>
        <p:spPr>
          <a:xfrm>
            <a:off x="4670106" y="2659125"/>
            <a:ext cx="40228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 Model</a:t>
            </a:r>
          </a:p>
        </p:txBody>
      </p:sp>
      <p:cxnSp>
        <p:nvCxnSpPr>
          <p:cNvPr id="322" name="Straight Arrow Connector 54">
            <a:extLst>
              <a:ext uri="{FF2B5EF4-FFF2-40B4-BE49-F238E27FC236}">
                <a16:creationId xmlns:a16="http://schemas.microsoft.com/office/drawing/2014/main" id="{B45A65B0-BF50-4B39-AE0C-AF45038C993B}"/>
              </a:ext>
            </a:extLst>
          </p:cNvPr>
          <p:cNvCxnSpPr>
            <a:cxnSpLocks/>
            <a:stCxn id="338" idx="2"/>
            <a:endCxn id="323" idx="0"/>
          </p:cNvCxnSpPr>
          <p:nvPr/>
        </p:nvCxnSpPr>
        <p:spPr>
          <a:xfrm>
            <a:off x="6689012" y="1937841"/>
            <a:ext cx="2108" cy="14308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3" name="TextBox 322">
            <a:extLst>
              <a:ext uri="{FF2B5EF4-FFF2-40B4-BE49-F238E27FC236}">
                <a16:creationId xmlns:a16="http://schemas.microsoft.com/office/drawing/2014/main" id="{293982D4-79B4-4F8C-BEDC-F04369E58B0C}"/>
              </a:ext>
            </a:extLst>
          </p:cNvPr>
          <p:cNvSpPr txBox="1"/>
          <p:nvPr/>
        </p:nvSpPr>
        <p:spPr>
          <a:xfrm>
            <a:off x="6106728" y="2080921"/>
            <a:ext cx="1168780" cy="44055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Usable Constellation Capacity</a:t>
            </a: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3F113ACC-F84F-4AB9-A3C8-465FA219414A}"/>
              </a:ext>
            </a:extLst>
          </p:cNvPr>
          <p:cNvSpPr txBox="1"/>
          <p:nvPr/>
        </p:nvSpPr>
        <p:spPr>
          <a:xfrm>
            <a:off x="6106730" y="1540436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Satellite Capacity</a:t>
            </a:r>
          </a:p>
        </p:txBody>
      </p:sp>
      <p:sp>
        <p:nvSpPr>
          <p:cNvPr id="339" name="TextBox 338">
            <a:extLst>
              <a:ext uri="{FF2B5EF4-FFF2-40B4-BE49-F238E27FC236}">
                <a16:creationId xmlns:a16="http://schemas.microsoft.com/office/drawing/2014/main" id="{CF233A43-70D7-46C7-926D-277CBE89188A}"/>
              </a:ext>
            </a:extLst>
          </p:cNvPr>
          <p:cNvSpPr txBox="1"/>
          <p:nvPr/>
        </p:nvSpPr>
        <p:spPr>
          <a:xfrm>
            <a:off x="7439730" y="1540436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Number of Satellites</a:t>
            </a:r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BE7740CB-FA23-4409-A2F1-10F735183BFB}"/>
              </a:ext>
            </a:extLst>
          </p:cNvPr>
          <p:cNvSpPr txBox="1"/>
          <p:nvPr/>
        </p:nvSpPr>
        <p:spPr>
          <a:xfrm>
            <a:off x="4773728" y="1540436"/>
            <a:ext cx="1158283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Channel Capacity</a:t>
            </a:r>
          </a:p>
        </p:txBody>
      </p:sp>
      <p:sp>
        <p:nvSpPr>
          <p:cNvPr id="341" name="TextBox 340">
            <a:extLst>
              <a:ext uri="{FF2B5EF4-FFF2-40B4-BE49-F238E27FC236}">
                <a16:creationId xmlns:a16="http://schemas.microsoft.com/office/drawing/2014/main" id="{7810288A-0E7A-4D5E-A712-AFAEE3539945}"/>
              </a:ext>
            </a:extLst>
          </p:cNvPr>
          <p:cNvSpPr txBox="1"/>
          <p:nvPr/>
        </p:nvSpPr>
        <p:spPr>
          <a:xfrm>
            <a:off x="6106730" y="997679"/>
            <a:ext cx="1168780" cy="39545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Link Budget</a:t>
            </a:r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62824579-4A98-4735-BDE3-4779868A647B}"/>
              </a:ext>
            </a:extLst>
          </p:cNvPr>
          <p:cNvSpPr txBox="1"/>
          <p:nvPr/>
        </p:nvSpPr>
        <p:spPr>
          <a:xfrm>
            <a:off x="6102515" y="469683"/>
            <a:ext cx="1168780" cy="39545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Path Loss</a:t>
            </a:r>
          </a:p>
        </p:txBody>
      </p:sp>
      <p:cxnSp>
        <p:nvCxnSpPr>
          <p:cNvPr id="343" name="Straight Arrow Connector 342">
            <a:extLst>
              <a:ext uri="{FF2B5EF4-FFF2-40B4-BE49-F238E27FC236}">
                <a16:creationId xmlns:a16="http://schemas.microsoft.com/office/drawing/2014/main" id="{BA3CA4AF-3934-44A6-8E59-4EFDCC3A80C1}"/>
              </a:ext>
            </a:extLst>
          </p:cNvPr>
          <p:cNvCxnSpPr>
            <a:cxnSpLocks/>
            <a:stCxn id="340" idx="3"/>
            <a:endCxn id="338" idx="1"/>
          </p:cNvCxnSpPr>
          <p:nvPr/>
        </p:nvCxnSpPr>
        <p:spPr>
          <a:xfrm>
            <a:off x="5932009" y="1739139"/>
            <a:ext cx="174718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Straight Arrow Connector 31">
            <a:extLst>
              <a:ext uri="{FF2B5EF4-FFF2-40B4-BE49-F238E27FC236}">
                <a16:creationId xmlns:a16="http://schemas.microsoft.com/office/drawing/2014/main" id="{310A9C7A-5193-45E5-B889-EB247D1BC2B9}"/>
              </a:ext>
            </a:extLst>
          </p:cNvPr>
          <p:cNvCxnSpPr>
            <a:cxnSpLocks/>
            <a:stCxn id="341" idx="2"/>
            <a:endCxn id="340" idx="0"/>
          </p:cNvCxnSpPr>
          <p:nvPr/>
        </p:nvCxnSpPr>
        <p:spPr>
          <a:xfrm rot="5400000">
            <a:off x="5948343" y="797660"/>
            <a:ext cx="147304" cy="1338250"/>
          </a:xfrm>
          <a:prstGeom prst="bentConnector3">
            <a:avLst>
              <a:gd name="adj1" fmla="val 28111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Straight Arrow Connector 344">
            <a:extLst>
              <a:ext uri="{FF2B5EF4-FFF2-40B4-BE49-F238E27FC236}">
                <a16:creationId xmlns:a16="http://schemas.microsoft.com/office/drawing/2014/main" id="{A2D83280-1467-457F-9E67-3EBDC71C3548}"/>
              </a:ext>
            </a:extLst>
          </p:cNvPr>
          <p:cNvCxnSpPr>
            <a:cxnSpLocks/>
            <a:stCxn id="342" idx="2"/>
            <a:endCxn id="341" idx="0"/>
          </p:cNvCxnSpPr>
          <p:nvPr/>
        </p:nvCxnSpPr>
        <p:spPr>
          <a:xfrm>
            <a:off x="6686906" y="865138"/>
            <a:ext cx="4215" cy="13254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7" name="Straight Arrow Connector 346">
            <a:extLst>
              <a:ext uri="{FF2B5EF4-FFF2-40B4-BE49-F238E27FC236}">
                <a16:creationId xmlns:a16="http://schemas.microsoft.com/office/drawing/2014/main" id="{C445B48B-0BAA-448B-BB48-773CB7781EDC}"/>
              </a:ext>
            </a:extLst>
          </p:cNvPr>
          <p:cNvCxnSpPr>
            <a:cxnSpLocks/>
            <a:stCxn id="339" idx="1"/>
            <a:endCxn id="338" idx="3"/>
          </p:cNvCxnSpPr>
          <p:nvPr/>
        </p:nvCxnSpPr>
        <p:spPr>
          <a:xfrm flipH="1">
            <a:off x="7271293" y="1739139"/>
            <a:ext cx="168436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9" name="TextBox 348">
            <a:extLst>
              <a:ext uri="{FF2B5EF4-FFF2-40B4-BE49-F238E27FC236}">
                <a16:creationId xmlns:a16="http://schemas.microsoft.com/office/drawing/2014/main" id="{643FC153-BFCF-4066-98C5-782E42456DEC}"/>
              </a:ext>
            </a:extLst>
          </p:cNvPr>
          <p:cNvSpPr txBox="1"/>
          <p:nvPr/>
        </p:nvSpPr>
        <p:spPr>
          <a:xfrm>
            <a:off x="7435515" y="474337"/>
            <a:ext cx="1168780" cy="38804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Orbital Altitude</a:t>
            </a:r>
          </a:p>
        </p:txBody>
      </p:sp>
      <p:cxnSp>
        <p:nvCxnSpPr>
          <p:cNvPr id="350" name="Straight Arrow Connector 349">
            <a:extLst>
              <a:ext uri="{FF2B5EF4-FFF2-40B4-BE49-F238E27FC236}">
                <a16:creationId xmlns:a16="http://schemas.microsoft.com/office/drawing/2014/main" id="{7CA74071-AC28-4921-A9AB-D4EB91412BB2}"/>
              </a:ext>
            </a:extLst>
          </p:cNvPr>
          <p:cNvCxnSpPr>
            <a:cxnSpLocks/>
            <a:stCxn id="349" idx="1"/>
            <a:endCxn id="342" idx="3"/>
          </p:cNvCxnSpPr>
          <p:nvPr/>
        </p:nvCxnSpPr>
        <p:spPr>
          <a:xfrm flipH="1" flipV="1">
            <a:off x="7271295" y="667410"/>
            <a:ext cx="164220" cy="949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5" name="TextBox 354">
            <a:extLst>
              <a:ext uri="{FF2B5EF4-FFF2-40B4-BE49-F238E27FC236}">
                <a16:creationId xmlns:a16="http://schemas.microsoft.com/office/drawing/2014/main" id="{F12B4E9C-358D-49D1-BC44-3086D9E8619F}"/>
              </a:ext>
            </a:extLst>
          </p:cNvPr>
          <p:cNvSpPr txBox="1"/>
          <p:nvPr/>
        </p:nvSpPr>
        <p:spPr>
          <a:xfrm>
            <a:off x="4768479" y="474337"/>
            <a:ext cx="1158283" cy="386606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Minimum Elevation Angle</a:t>
            </a:r>
          </a:p>
        </p:txBody>
      </p:sp>
      <p:cxnSp>
        <p:nvCxnSpPr>
          <p:cNvPr id="356" name="Straight Arrow Connector 355">
            <a:extLst>
              <a:ext uri="{FF2B5EF4-FFF2-40B4-BE49-F238E27FC236}">
                <a16:creationId xmlns:a16="http://schemas.microsoft.com/office/drawing/2014/main" id="{591D85DE-86D4-4BE3-85ED-107ACC20C828}"/>
              </a:ext>
            </a:extLst>
          </p:cNvPr>
          <p:cNvCxnSpPr>
            <a:cxnSpLocks/>
            <a:stCxn id="355" idx="3"/>
            <a:endCxn id="342" idx="1"/>
          </p:cNvCxnSpPr>
          <p:nvPr/>
        </p:nvCxnSpPr>
        <p:spPr>
          <a:xfrm flipV="1">
            <a:off x="5926762" y="667410"/>
            <a:ext cx="175753" cy="23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Elbow Connector 323">
            <a:extLst>
              <a:ext uri="{FF2B5EF4-FFF2-40B4-BE49-F238E27FC236}">
                <a16:creationId xmlns:a16="http://schemas.microsoft.com/office/drawing/2014/main" id="{269DE598-F800-4AF0-8F1D-1AFD12EFF00C}"/>
              </a:ext>
            </a:extLst>
          </p:cNvPr>
          <p:cNvCxnSpPr>
            <a:cxnSpLocks/>
            <a:stCxn id="320" idx="2"/>
            <a:endCxn id="111" idx="0"/>
          </p:cNvCxnSpPr>
          <p:nvPr/>
        </p:nvCxnSpPr>
        <p:spPr>
          <a:xfrm rot="5400000">
            <a:off x="5492779" y="1732578"/>
            <a:ext cx="267932" cy="210563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013C0A7C-9678-4C54-95F5-5C439375B376}"/>
              </a:ext>
            </a:extLst>
          </p:cNvPr>
          <p:cNvSpPr txBox="1"/>
          <p:nvPr/>
        </p:nvSpPr>
        <p:spPr>
          <a:xfrm>
            <a:off x="1528992" y="4345580"/>
            <a:ext cx="852086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Market Share (%)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FA9C6E1-8C43-460A-99E1-A94D55D11338}"/>
              </a:ext>
            </a:extLst>
          </p:cNvPr>
          <p:cNvSpPr txBox="1"/>
          <p:nvPr/>
        </p:nvSpPr>
        <p:spPr>
          <a:xfrm>
            <a:off x="584195" y="4341087"/>
            <a:ext cx="810629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Adoption Rate (%)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6BAFDF6C-CE32-4B53-9F21-0AE1B73B7768}"/>
              </a:ext>
            </a:extLst>
          </p:cNvPr>
          <p:cNvSpPr txBox="1"/>
          <p:nvPr/>
        </p:nvSpPr>
        <p:spPr>
          <a:xfrm>
            <a:off x="3509998" y="4345581"/>
            <a:ext cx="863619" cy="40757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Population Data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00DEC4BE-3E77-41E1-8AE2-7ADCEF682914}"/>
              </a:ext>
            </a:extLst>
          </p:cNvPr>
          <p:cNvSpPr txBox="1"/>
          <p:nvPr/>
        </p:nvSpPr>
        <p:spPr>
          <a:xfrm>
            <a:off x="2512210" y="4345580"/>
            <a:ext cx="863619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Admin Area (km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544CD682-51E2-4C63-8B5D-63D28B1263E3}"/>
              </a:ext>
            </a:extLst>
          </p:cNvPr>
          <p:cNvSpPr txBox="1"/>
          <p:nvPr/>
        </p:nvSpPr>
        <p:spPr>
          <a:xfrm>
            <a:off x="1528992" y="5115897"/>
            <a:ext cx="852086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Active Users (%)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AB5A96F-CA4B-4EEF-993A-35C08D0CA3DE}"/>
              </a:ext>
            </a:extLst>
          </p:cNvPr>
          <p:cNvSpPr txBox="1"/>
          <p:nvPr/>
        </p:nvSpPr>
        <p:spPr>
          <a:xfrm>
            <a:off x="2512210" y="5115897"/>
            <a:ext cx="863619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Population Density (Pop/km2)</a:t>
            </a:r>
          </a:p>
        </p:txBody>
      </p: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67D7BF25-A61C-49E7-A38F-4A6AA201079C}"/>
              </a:ext>
            </a:extLst>
          </p:cNvPr>
          <p:cNvCxnSpPr>
            <a:cxnSpLocks/>
            <a:stCxn id="109" idx="2"/>
            <a:endCxn id="119" idx="0"/>
          </p:cNvCxnSpPr>
          <p:nvPr/>
        </p:nvCxnSpPr>
        <p:spPr>
          <a:xfrm rot="16200000" flipH="1">
            <a:off x="1288654" y="4449516"/>
            <a:ext cx="367236" cy="96552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4">
            <a:extLst>
              <a:ext uri="{FF2B5EF4-FFF2-40B4-BE49-F238E27FC236}">
                <a16:creationId xmlns:a16="http://schemas.microsoft.com/office/drawing/2014/main" id="{C115A5B4-B47B-482A-B3DE-9A8ABE5C1289}"/>
              </a:ext>
            </a:extLst>
          </p:cNvPr>
          <p:cNvCxnSpPr>
            <a:cxnSpLocks/>
            <a:stCxn id="108" idx="2"/>
            <a:endCxn id="119" idx="0"/>
          </p:cNvCxnSpPr>
          <p:nvPr/>
        </p:nvCxnSpPr>
        <p:spPr>
          <a:xfrm>
            <a:off x="1955035" y="4753154"/>
            <a:ext cx="0" cy="362743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4">
            <a:extLst>
              <a:ext uri="{FF2B5EF4-FFF2-40B4-BE49-F238E27FC236}">
                <a16:creationId xmlns:a16="http://schemas.microsoft.com/office/drawing/2014/main" id="{ABBF2049-628E-401E-8B35-64CB86AAAA69}"/>
              </a:ext>
            </a:extLst>
          </p:cNvPr>
          <p:cNvCxnSpPr>
            <a:cxnSpLocks/>
            <a:stCxn id="116" idx="2"/>
            <a:endCxn id="123" idx="0"/>
          </p:cNvCxnSpPr>
          <p:nvPr/>
        </p:nvCxnSpPr>
        <p:spPr>
          <a:xfrm>
            <a:off x="2944020" y="4753154"/>
            <a:ext cx="0" cy="362743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24">
            <a:extLst>
              <a:ext uri="{FF2B5EF4-FFF2-40B4-BE49-F238E27FC236}">
                <a16:creationId xmlns:a16="http://schemas.microsoft.com/office/drawing/2014/main" id="{7CB48253-EFC0-4E1D-9FA1-480F25870C7B}"/>
              </a:ext>
            </a:extLst>
          </p:cNvPr>
          <p:cNvCxnSpPr>
            <a:cxnSpLocks/>
            <a:stCxn id="110" idx="2"/>
            <a:endCxn id="123" idx="0"/>
          </p:cNvCxnSpPr>
          <p:nvPr/>
        </p:nvCxnSpPr>
        <p:spPr>
          <a:xfrm rot="5400000">
            <a:off x="3261543" y="4435631"/>
            <a:ext cx="362743" cy="997788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54">
            <a:extLst>
              <a:ext uri="{FF2B5EF4-FFF2-40B4-BE49-F238E27FC236}">
                <a16:creationId xmlns:a16="http://schemas.microsoft.com/office/drawing/2014/main" id="{404D3A76-0200-4196-9D26-EC2C820BC625}"/>
              </a:ext>
            </a:extLst>
          </p:cNvPr>
          <p:cNvCxnSpPr>
            <a:cxnSpLocks/>
            <a:stCxn id="123" idx="2"/>
            <a:endCxn id="318" idx="0"/>
          </p:cNvCxnSpPr>
          <p:nvPr/>
        </p:nvCxnSpPr>
        <p:spPr>
          <a:xfrm rot="5400000">
            <a:off x="2508142" y="5518156"/>
            <a:ext cx="369192" cy="50256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9696064-32CD-5BE7-0BC8-226138E19AF4}"/>
              </a:ext>
            </a:extLst>
          </p:cNvPr>
          <p:cNvSpPr txBox="1"/>
          <p:nvPr/>
        </p:nvSpPr>
        <p:spPr>
          <a:xfrm>
            <a:off x="6854058" y="6134995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Energy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300AB776-AC20-58E3-BF1C-C48663BCB57C}"/>
              </a:ext>
            </a:extLst>
          </p:cNvPr>
          <p:cNvCxnSpPr>
            <a:cxnSpLocks/>
            <a:stCxn id="172" idx="2"/>
            <a:endCxn id="111" idx="0"/>
          </p:cNvCxnSpPr>
          <p:nvPr/>
        </p:nvCxnSpPr>
        <p:spPr>
          <a:xfrm rot="16200000" flipH="1">
            <a:off x="3390479" y="1735912"/>
            <a:ext cx="267932" cy="209896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E122E5A2-6328-B9B5-DAC0-13179FDD386E}"/>
              </a:ext>
            </a:extLst>
          </p:cNvPr>
          <p:cNvCxnSpPr>
            <a:cxnSpLocks/>
            <a:stCxn id="296" idx="0"/>
            <a:endCxn id="111" idx="2"/>
          </p:cNvCxnSpPr>
          <p:nvPr/>
        </p:nvCxnSpPr>
        <p:spPr>
          <a:xfrm rot="5400000" flipH="1" flipV="1">
            <a:off x="3382347" y="3023468"/>
            <a:ext cx="290504" cy="209265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C1C17785-88AE-04BA-7922-DE8257DDAE76}"/>
              </a:ext>
            </a:extLst>
          </p:cNvPr>
          <p:cNvCxnSpPr>
            <a:cxnSpLocks/>
            <a:stCxn id="2" idx="0"/>
            <a:endCxn id="111" idx="2"/>
          </p:cNvCxnSpPr>
          <p:nvPr/>
        </p:nvCxnSpPr>
        <p:spPr>
          <a:xfrm rot="16200000" flipV="1">
            <a:off x="5494037" y="3004437"/>
            <a:ext cx="293675" cy="21338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612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3492</TotalTime>
  <Words>134</Words>
  <Application>Microsoft Office PowerPoint</Application>
  <PresentationFormat>On-screen Show (4:3)</PresentationFormat>
  <Paragraphs>55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Helvetica</vt:lpstr>
      <vt:lpstr>Times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Bonface Ogutu Osoro</dc:creator>
  <cp:lastModifiedBy>Edward John Oughton</cp:lastModifiedBy>
  <cp:revision>87</cp:revision>
  <dcterms:created xsi:type="dcterms:W3CDTF">2022-06-13T15:17:41Z</dcterms:created>
  <dcterms:modified xsi:type="dcterms:W3CDTF">2023-08-17T20:36:32Z</dcterms:modified>
</cp:coreProperties>
</file>

<file path=docProps/thumbnail.jpeg>
</file>